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5" r:id="rId3"/>
    <p:sldId id="326" r:id="rId4"/>
    <p:sldId id="330" r:id="rId5"/>
    <p:sldId id="328" r:id="rId6"/>
    <p:sldId id="420" r:id="rId7"/>
    <p:sldId id="340" r:id="rId8"/>
    <p:sldId id="391" r:id="rId9"/>
    <p:sldId id="395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10" r:id="rId21"/>
    <p:sldId id="409" r:id="rId22"/>
    <p:sldId id="408" r:id="rId23"/>
    <p:sldId id="411" r:id="rId24"/>
    <p:sldId id="412" r:id="rId25"/>
    <p:sldId id="413" r:id="rId26"/>
    <p:sldId id="415" r:id="rId27"/>
    <p:sldId id="416" r:id="rId28"/>
    <p:sldId id="417" r:id="rId29"/>
    <p:sldId id="418" r:id="rId30"/>
    <p:sldId id="278" r:id="rId31"/>
    <p:sldId id="257" r:id="rId32"/>
    <p:sldId id="260" r:id="rId33"/>
    <p:sldId id="258" r:id="rId34"/>
    <p:sldId id="261" r:id="rId35"/>
    <p:sldId id="266" r:id="rId36"/>
    <p:sldId id="273" r:id="rId37"/>
    <p:sldId id="274" r:id="rId38"/>
    <p:sldId id="289" r:id="rId39"/>
    <p:sldId id="295" r:id="rId40"/>
    <p:sldId id="284" r:id="rId41"/>
    <p:sldId id="307" r:id="rId42"/>
    <p:sldId id="285" r:id="rId43"/>
    <p:sldId id="256" r:id="rId44"/>
    <p:sldId id="288" r:id="rId45"/>
    <p:sldId id="321" r:id="rId46"/>
    <p:sldId id="431" r:id="rId47"/>
    <p:sldId id="427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amonteiro@uol.com.br" initials="r" lastIdx="1" clrIdx="0">
    <p:extLst>
      <p:ext uri="{19B8F6BF-5375-455C-9EA6-DF929625EA0E}">
        <p15:presenceInfo xmlns:p15="http://schemas.microsoft.com/office/powerpoint/2012/main" userId="47ac8512eb5c8f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37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23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9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7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3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9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Thursday, September 10,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7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September 10, 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0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Frutas em cima de uma flor&#10;&#10;Descrição gerada automaticamente">
            <a:extLst>
              <a:ext uri="{FF2B5EF4-FFF2-40B4-BE49-F238E27FC236}">
                <a16:creationId xmlns:a16="http://schemas.microsoft.com/office/drawing/2014/main" id="{01CEC147-279D-4841-94BB-FC3C1B8C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CA3458C-0AE0-4F30-BDD1-52186C639425}"/>
              </a:ext>
            </a:extLst>
          </p:cNvPr>
          <p:cNvSpPr txBox="1"/>
          <p:nvPr/>
        </p:nvSpPr>
        <p:spPr>
          <a:xfrm>
            <a:off x="477087" y="314779"/>
            <a:ext cx="6317296" cy="195308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ea typeface="+mj-ea"/>
                <a:cs typeface="+mj-cs"/>
              </a:rPr>
              <a:t>Atualização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em</a:t>
            </a:r>
            <a:r>
              <a:rPr lang="en-US" sz="4000" b="1" dirty="0">
                <a:ea typeface="+mj-ea"/>
                <a:cs typeface="+mj-cs"/>
              </a:rPr>
              <a:t> </a:t>
            </a:r>
            <a:r>
              <a:rPr lang="en-US" sz="4000" b="1" dirty="0" err="1">
                <a:ea typeface="+mj-ea"/>
                <a:cs typeface="+mj-cs"/>
              </a:rPr>
              <a:t>Regulamentações</a:t>
            </a:r>
            <a:r>
              <a:rPr lang="en-US" sz="4000" b="1" dirty="0">
                <a:ea typeface="+mj-ea"/>
                <a:cs typeface="+mj-cs"/>
              </a:rPr>
              <a:t> para </a:t>
            </a:r>
            <a:r>
              <a:rPr lang="en-US" sz="4000" b="1" dirty="0" err="1">
                <a:ea typeface="+mj-ea"/>
                <a:cs typeface="+mj-cs"/>
              </a:rPr>
              <a:t>Projetos</a:t>
            </a:r>
            <a:r>
              <a:rPr lang="en-US" sz="4000" b="1" dirty="0">
                <a:ea typeface="+mj-ea"/>
                <a:cs typeface="+mj-cs"/>
              </a:rPr>
              <a:t> de </a:t>
            </a:r>
            <a:r>
              <a:rPr lang="en-US" sz="4000" b="1" dirty="0" err="1">
                <a:ea typeface="+mj-ea"/>
                <a:cs typeface="+mj-cs"/>
              </a:rPr>
              <a:t>Serviços</a:t>
            </a:r>
            <a:r>
              <a:rPr lang="en-US" sz="4000" b="1" dirty="0">
                <a:ea typeface="+mj-ea"/>
                <a:cs typeface="+mj-cs"/>
              </a:rPr>
              <a:t> de </a:t>
            </a:r>
            <a:r>
              <a:rPr lang="en-US" sz="4000" b="1" dirty="0" err="1">
                <a:ea typeface="+mj-ea"/>
                <a:cs typeface="+mj-cs"/>
              </a:rPr>
              <a:t>Alimentação</a:t>
            </a:r>
            <a:endParaRPr lang="en-US" sz="40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CD7074-DCDD-4E05-BC62-1A59BAE401D3}"/>
              </a:ext>
            </a:extLst>
          </p:cNvPr>
          <p:cNvSpPr txBox="1"/>
          <p:nvPr/>
        </p:nvSpPr>
        <p:spPr>
          <a:xfrm>
            <a:off x="7299305" y="6457890"/>
            <a:ext cx="496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Profª</a:t>
            </a:r>
            <a:r>
              <a:rPr lang="pt-BR" sz="2000" b="1" dirty="0"/>
              <a:t> </a:t>
            </a:r>
            <a:r>
              <a:rPr lang="pt-BR" sz="2000" b="1" dirty="0" err="1"/>
              <a:t>Dr</a:t>
            </a:r>
            <a:r>
              <a:rPr lang="pt-BR" sz="2000" b="1" dirty="0"/>
              <a:t>ª Arq. Renata </a:t>
            </a:r>
            <a:r>
              <a:rPr lang="pt-BR" sz="2000" b="1" dirty="0" err="1"/>
              <a:t>Zambon</a:t>
            </a:r>
            <a:r>
              <a:rPr lang="pt-BR" sz="2000" b="1" dirty="0"/>
              <a:t> Monteiro</a:t>
            </a:r>
          </a:p>
        </p:txBody>
      </p:sp>
    </p:spTree>
    <p:extLst>
      <p:ext uri="{BB962C8B-B14F-4D97-AF65-F5344CB8AC3E}">
        <p14:creationId xmlns:p14="http://schemas.microsoft.com/office/powerpoint/2010/main" val="326334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FEDERAL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18/2020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II SAÚDE DO TRABALHADOR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IMPORTANTE: O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distanciamento</a:t>
            </a:r>
            <a:r>
              <a:rPr lang="pt-BR" sz="3200" dirty="0">
                <a:solidFill>
                  <a:schemeClr val="bg1"/>
                </a:solidFill>
              </a:rPr>
              <a:t> entre pessoas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evita </a:t>
            </a:r>
            <a:r>
              <a:rPr lang="pt-BR" sz="3200" dirty="0">
                <a:solidFill>
                  <a:schemeClr val="bg1"/>
                </a:solidFill>
              </a:rPr>
              <a:t>a contaminação direta pelo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COVID19</a:t>
            </a:r>
            <a:r>
              <a:rPr lang="pt-BR" sz="3200" dirty="0">
                <a:solidFill>
                  <a:schemeClr val="bg1"/>
                </a:solidFill>
              </a:rPr>
              <a:t>, entretanto, como devemos considerar também o risco de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contágio indireto</a:t>
            </a:r>
            <a:r>
              <a:rPr lang="pt-BR" sz="3200" dirty="0">
                <a:solidFill>
                  <a:schemeClr val="bg1"/>
                </a:solidFill>
              </a:rPr>
              <a:t>, é necessário reforçar as medidas de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higiene pessoal e ambiental</a:t>
            </a:r>
            <a:r>
              <a:rPr lang="pt-BR" sz="3200" dirty="0">
                <a:solidFill>
                  <a:schemeClr val="bg1"/>
                </a:solidFill>
              </a:rPr>
              <a:t>. As instalações de alimentos devem estar vigilantes em suas práticas de higiene, incluindo lavagem frequente e adequada das mãos e limpeza de rotina de todos as superfícies.  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3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Organização/Distanciamento Social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1.1. Imprimir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cartaz com as orientações</a:t>
            </a:r>
            <a:r>
              <a:rPr lang="pt-BR" sz="2400" dirty="0">
                <a:solidFill>
                  <a:schemeClr val="bg1"/>
                </a:solidFill>
              </a:rPr>
              <a:t> sobre a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COVID 19</a:t>
            </a:r>
            <a:r>
              <a:rPr lang="pt-BR" sz="2400" dirty="0">
                <a:solidFill>
                  <a:schemeClr val="bg1"/>
                </a:solidFill>
              </a:rPr>
              <a:t> e disponibilizar em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local visível</a:t>
            </a:r>
            <a:r>
              <a:rPr lang="pt-BR" sz="2400" dirty="0">
                <a:solidFill>
                  <a:schemeClr val="bg1"/>
                </a:solidFill>
              </a:rPr>
              <a:t>;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1.2. Fornecer, em local próximo à entrada/ início da fila do self </a:t>
            </a:r>
            <a:r>
              <a:rPr lang="pt-BR" sz="2400" dirty="0" err="1">
                <a:solidFill>
                  <a:schemeClr val="bg1"/>
                </a:solidFill>
              </a:rPr>
              <a:t>service</a:t>
            </a:r>
            <a:r>
              <a:rPr lang="pt-BR" sz="2400" dirty="0">
                <a:solidFill>
                  <a:schemeClr val="bg1"/>
                </a:solidFill>
              </a:rPr>
              <a:t>, álcool gel a 70% para clientes; 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1.3. Organizar a entrada de pessoas para que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não haja aglomeração</a:t>
            </a:r>
            <a:r>
              <a:rPr lang="pt-BR" sz="2400" dirty="0">
                <a:solidFill>
                  <a:schemeClr val="bg1"/>
                </a:solidFill>
              </a:rPr>
              <a:t>, mantendo a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distância mínima de 1,5 metro em todos os ambientes</a:t>
            </a:r>
            <a:r>
              <a:rPr lang="pt-BR" sz="2400" dirty="0">
                <a:solidFill>
                  <a:schemeClr val="bg1"/>
                </a:solidFill>
              </a:rPr>
              <a:t>,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internos e externos, </a:t>
            </a:r>
            <a:r>
              <a:rPr lang="pt-BR" sz="2400" dirty="0">
                <a:solidFill>
                  <a:schemeClr val="bg1"/>
                </a:solidFill>
              </a:rPr>
              <a:t>ressalvadas as exceções em razão da especificidade da atividade ou para pessoas que dependam de acompanhamento ou cuidados especiais, tais como crianças de até 12 anos, idosos e pessoas com deficiência; 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11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Organização/Distanciamento Social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1.4. Organizar as filas de espera utilizando senhas, preferencialmente digitais, via celular ou outro meio digital, ou ainda,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providenciar espaços alternativos destinados à espera dos clientes; </a:t>
            </a:r>
          </a:p>
          <a:p>
            <a:pPr algn="just"/>
            <a:endParaRPr lang="pt-BR" sz="1600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1.5.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Alterar a disposição das mesas e cadeiras para garantir o distanciamento mínimo e reduzir o número de pessoas por mesa</a:t>
            </a:r>
            <a:r>
              <a:rPr lang="pt-BR" sz="2600" dirty="0">
                <a:solidFill>
                  <a:schemeClr val="bg1"/>
                </a:solidFill>
              </a:rPr>
              <a:t>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1.6. Adequação para uso de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cardápios</a:t>
            </a:r>
            <a:r>
              <a:rPr lang="pt-BR" sz="2600" dirty="0">
                <a:solidFill>
                  <a:schemeClr val="bg1"/>
                </a:solidFill>
              </a:rPr>
              <a:t> que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não necessitem de manuseio</a:t>
            </a:r>
            <a:r>
              <a:rPr lang="pt-BR" sz="2600" dirty="0">
                <a:solidFill>
                  <a:schemeClr val="bg1"/>
                </a:solidFill>
              </a:rPr>
              <a:t> ou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cardápios</a:t>
            </a:r>
            <a:r>
              <a:rPr lang="pt-BR" sz="2600" dirty="0">
                <a:solidFill>
                  <a:schemeClr val="bg1"/>
                </a:solidFill>
              </a:rPr>
              <a:t> que possam ser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higienizados</a:t>
            </a:r>
            <a:r>
              <a:rPr lang="pt-BR" sz="2600" dirty="0">
                <a:solidFill>
                  <a:schemeClr val="bg1"/>
                </a:solidFill>
              </a:rPr>
              <a:t> (e.g.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menu board, cardápio digital com QR </a:t>
            </a:r>
            <a:r>
              <a:rPr lang="pt-BR" sz="2600" dirty="0" err="1">
                <a:solidFill>
                  <a:schemeClr val="bg1"/>
                </a:solidFill>
                <a:highlight>
                  <a:srgbClr val="FFFF00"/>
                </a:highlight>
              </a:rPr>
              <a:t>code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, cardápio plástico de reutilização ou de papel descartável</a:t>
            </a:r>
            <a:r>
              <a:rPr lang="pt-BR" sz="2600" dirty="0">
                <a:solidFill>
                  <a:schemeClr val="bg1"/>
                </a:solidFill>
              </a:rPr>
              <a:t>); 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pPr algn="just"/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46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Organização/Distanciamento Social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1.7. Estabelecimentos que trabalhem com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sistema de self </a:t>
            </a:r>
            <a:r>
              <a:rPr lang="pt-BR" sz="2400" dirty="0" err="1">
                <a:solidFill>
                  <a:schemeClr val="bg1"/>
                </a:solidFill>
                <a:highlight>
                  <a:srgbClr val="FFFF00"/>
                </a:highlight>
              </a:rPr>
              <a:t>service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pt-BR" sz="2400" dirty="0">
                <a:solidFill>
                  <a:schemeClr val="bg1"/>
                </a:solidFill>
              </a:rPr>
              <a:t>devem estabelecer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funcionários</a:t>
            </a:r>
            <a:r>
              <a:rPr lang="pt-BR" sz="2400" dirty="0">
                <a:solidFill>
                  <a:schemeClr val="bg1"/>
                </a:solidFill>
              </a:rPr>
              <a:t> específicos para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servir os clientes </a:t>
            </a:r>
            <a:r>
              <a:rPr lang="pt-BR" sz="2400" dirty="0">
                <a:solidFill>
                  <a:schemeClr val="bg1"/>
                </a:solidFill>
              </a:rPr>
              <a:t>ou disponibilizar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luvas descartáveis </a:t>
            </a:r>
            <a:r>
              <a:rPr lang="pt-BR" sz="2400" dirty="0">
                <a:solidFill>
                  <a:schemeClr val="bg1"/>
                </a:solidFill>
              </a:rPr>
              <a:t>de plástico para que os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clientes se sirvam;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1.8. Disponibilizar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talheres</a:t>
            </a:r>
            <a:r>
              <a:rPr lang="pt-BR" sz="2400" dirty="0">
                <a:solidFill>
                  <a:schemeClr val="bg1"/>
                </a:solidFill>
              </a:rPr>
              <a:t> devidamente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acondicionados</a:t>
            </a:r>
            <a:r>
              <a:rPr lang="pt-BR" sz="2400" dirty="0">
                <a:solidFill>
                  <a:schemeClr val="bg1"/>
                </a:solidFill>
              </a:rPr>
              <a:t> aos clientes, além de manter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os pratos, copos </a:t>
            </a:r>
            <a:r>
              <a:rPr lang="pt-BR" sz="2400" dirty="0">
                <a:solidFill>
                  <a:schemeClr val="bg1"/>
                </a:solidFill>
              </a:rPr>
              <a:t>e demais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utensílios protegidos</a:t>
            </a:r>
            <a:r>
              <a:rPr lang="pt-BR" sz="2400" dirty="0">
                <a:solidFill>
                  <a:schemeClr val="bg1"/>
                </a:solidFill>
              </a:rPr>
              <a:t>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1.9.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Guardanapos de papel </a:t>
            </a:r>
            <a:r>
              <a:rPr lang="pt-BR" sz="2400" dirty="0">
                <a:solidFill>
                  <a:schemeClr val="bg1"/>
                </a:solidFill>
              </a:rPr>
              <a:t>devem ser oferecidos ao cliente em </a:t>
            </a:r>
            <a:r>
              <a:rPr lang="pt-BR" sz="2400" dirty="0" err="1">
                <a:solidFill>
                  <a:schemeClr val="bg1"/>
                </a:solidFill>
                <a:highlight>
                  <a:srgbClr val="FFFF00"/>
                </a:highlight>
              </a:rPr>
              <a:t>dispensers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 protegidos ou embalados</a:t>
            </a:r>
            <a:r>
              <a:rPr lang="pt-BR" sz="2400" dirty="0">
                <a:solidFill>
                  <a:schemeClr val="bg1"/>
                </a:solidFill>
              </a:rPr>
              <a:t>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1.10. Disponibilizar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temperos e condimentos </a:t>
            </a:r>
            <a:r>
              <a:rPr lang="pt-BR" sz="2400" dirty="0">
                <a:solidFill>
                  <a:schemeClr val="bg1"/>
                </a:solidFill>
              </a:rPr>
              <a:t>em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sachês</a:t>
            </a:r>
            <a:r>
              <a:rPr lang="pt-BR" sz="2400" dirty="0">
                <a:solidFill>
                  <a:schemeClr val="bg1"/>
                </a:solidFill>
              </a:rPr>
              <a:t> ou em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porções individualizadas diretamente da cozinha a cada cliente;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981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pt-BR" sz="2400" b="1" dirty="0">
                <a:solidFill>
                  <a:schemeClr val="bg1"/>
                </a:solidFill>
              </a:rPr>
              <a:t>Organização/Distanciamento Social 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1.11.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Não disponibilizar alimentos para degustação</a:t>
            </a:r>
            <a:r>
              <a:rPr lang="pt-BR" sz="2600" dirty="0">
                <a:solidFill>
                  <a:schemeClr val="bg1"/>
                </a:solidFill>
              </a:rPr>
              <a:t>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1.12. Organizar o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fluxo</a:t>
            </a:r>
            <a:r>
              <a:rPr lang="pt-BR" sz="2600" dirty="0">
                <a:solidFill>
                  <a:schemeClr val="bg1"/>
                </a:solidFill>
              </a:rPr>
              <a:t> do estabelecimento para que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comida pronta não cruze com pratos usados e retirada de lixo;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sz="2600" dirty="0">
                <a:solidFill>
                  <a:schemeClr val="bg1"/>
                </a:solidFill>
              </a:rPr>
              <a:t>1.13. Sempre que possível, as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transações de pagamento </a:t>
            </a:r>
            <a:r>
              <a:rPr lang="pt-BR" sz="2600" dirty="0">
                <a:solidFill>
                  <a:schemeClr val="bg1"/>
                </a:solidFill>
              </a:rPr>
              <a:t>devem ser realizadas por </a:t>
            </a:r>
            <a:r>
              <a:rPr lang="pt-BR" sz="2600" dirty="0">
                <a:solidFill>
                  <a:schemeClr val="bg1"/>
                </a:solidFill>
                <a:highlight>
                  <a:srgbClr val="FFFF00"/>
                </a:highlight>
              </a:rPr>
              <a:t>funcionário específico</a:t>
            </a:r>
            <a:r>
              <a:rPr lang="pt-BR" sz="2600" dirty="0">
                <a:solidFill>
                  <a:schemeClr val="bg1"/>
                </a:solidFill>
              </a:rPr>
              <a:t>, que não manipule alimentos, objetos e utensílios relacionados a alimentação/ refeição. Estimular para que sejam feitas preferencialmente via cartão ou outro meio eletrônico. Quando o pagamento for realizado em dinheiro, o funcionário deve higienizar as mãos após guardá-lo em local adequado.</a:t>
            </a:r>
            <a:endParaRPr lang="pt-BR" sz="26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968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 startAt="2"/>
            </a:pPr>
            <a:r>
              <a:rPr lang="pt-BR" sz="3600" b="1" dirty="0">
                <a:solidFill>
                  <a:schemeClr val="bg1"/>
                </a:solidFill>
              </a:rPr>
              <a:t>Funcionários </a:t>
            </a:r>
          </a:p>
          <a:p>
            <a:pPr marL="457200" indent="-457200">
              <a:buAutoNum type="arabicPeriod" startAt="2"/>
            </a:pPr>
            <a:endParaRPr lang="pt-BR" sz="24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4000" dirty="0">
                <a:solidFill>
                  <a:schemeClr val="bg1"/>
                </a:solidFill>
              </a:rPr>
              <a:t>2.7. Dentro da </a:t>
            </a:r>
            <a:r>
              <a:rPr lang="pt-BR" sz="4000" dirty="0">
                <a:solidFill>
                  <a:schemeClr val="bg1"/>
                </a:solidFill>
                <a:highlight>
                  <a:srgbClr val="FFFF00"/>
                </a:highlight>
              </a:rPr>
              <a:t>cozinha, a distância mínima </a:t>
            </a:r>
            <a:r>
              <a:rPr lang="pt-BR" sz="4000" dirty="0">
                <a:solidFill>
                  <a:schemeClr val="bg1"/>
                </a:solidFill>
              </a:rPr>
              <a:t>segura entre os funcionários pode ser reduzida para </a:t>
            </a:r>
            <a:r>
              <a:rPr lang="pt-BR" sz="4000" dirty="0">
                <a:solidFill>
                  <a:schemeClr val="bg1"/>
                </a:solidFill>
                <a:highlight>
                  <a:srgbClr val="FFFF00"/>
                </a:highlight>
              </a:rPr>
              <a:t>1 metro</a:t>
            </a:r>
            <a:r>
              <a:rPr lang="pt-BR" sz="4000" dirty="0">
                <a:solidFill>
                  <a:schemeClr val="bg1"/>
                </a:solidFill>
              </a:rPr>
              <a:t>, desde que todos estejam fazendo uso de </a:t>
            </a:r>
            <a:r>
              <a:rPr lang="pt-BR" sz="4000" dirty="0">
                <a:solidFill>
                  <a:schemeClr val="bg1"/>
                </a:solidFill>
                <a:highlight>
                  <a:srgbClr val="FFFF00"/>
                </a:highlight>
              </a:rPr>
              <a:t>máscara e luvas</a:t>
            </a:r>
            <a:r>
              <a:rPr lang="pt-BR" sz="4000" dirty="0">
                <a:solidFill>
                  <a:schemeClr val="bg1"/>
                </a:solidFill>
              </a:rPr>
              <a:t>;</a:t>
            </a:r>
            <a:endParaRPr lang="pt-BR" sz="40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2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3. Instalações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3.1. Disponibilizar a todos os funcionários e clientes,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local acessível para lavagem das mãos</a:t>
            </a:r>
            <a:r>
              <a:rPr lang="pt-BR" sz="3200" dirty="0">
                <a:solidFill>
                  <a:schemeClr val="bg1"/>
                </a:solidFill>
              </a:rPr>
              <a:t> com água corrente, sabão e papel toalha, e fornecer, como alternativa complementar, solução de higienização de mãos a base de álcool em gel 70%;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3200" dirty="0">
                <a:solidFill>
                  <a:schemeClr val="bg1"/>
                </a:solidFill>
              </a:rPr>
              <a:t>3.2. Em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locais fechados</a:t>
            </a:r>
            <a:r>
              <a:rPr lang="pt-BR" sz="3200" dirty="0">
                <a:solidFill>
                  <a:schemeClr val="bg1"/>
                </a:solidFill>
              </a:rPr>
              <a:t>, todos os ambientes devem ter </a:t>
            </a:r>
            <a:r>
              <a:rPr lang="pt-BR" sz="3200" dirty="0">
                <a:solidFill>
                  <a:schemeClr val="bg1"/>
                </a:solidFill>
                <a:highlight>
                  <a:srgbClr val="FFFF00"/>
                </a:highlight>
              </a:rPr>
              <a:t>cartazes</a:t>
            </a:r>
            <a:r>
              <a:rPr lang="pt-BR" sz="3200" dirty="0">
                <a:solidFill>
                  <a:schemeClr val="bg1"/>
                </a:solidFill>
              </a:rPr>
              <a:t> com as principais medidas e recomendações, ou devem ser distribuídos folder digitais; 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ESTADO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CVS 20/2020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3. Instalações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3.3. Manter todas as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áreas ventiladas</a:t>
            </a:r>
            <a:r>
              <a:rPr lang="pt-BR" sz="2800" dirty="0">
                <a:solidFill>
                  <a:schemeClr val="bg1"/>
                </a:solidFill>
              </a:rPr>
              <a:t>, inclusive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refeitórios</a:t>
            </a:r>
            <a:r>
              <a:rPr lang="pt-BR" sz="2800" dirty="0">
                <a:solidFill>
                  <a:schemeClr val="bg1"/>
                </a:solidFill>
              </a:rPr>
              <a:t> e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locais de descanso</a:t>
            </a:r>
            <a:r>
              <a:rPr lang="pt-BR" sz="2800" dirty="0">
                <a:solidFill>
                  <a:schemeClr val="bg1"/>
                </a:solidFill>
              </a:rPr>
              <a:t>. Quando possível,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evitar o uso de ar condicionado.</a:t>
            </a:r>
            <a:r>
              <a:rPr lang="pt-BR" sz="2800" dirty="0">
                <a:solidFill>
                  <a:schemeClr val="bg1"/>
                </a:solidFill>
              </a:rPr>
              <a:t> Caso seja a única opção de ventilação,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instalar e manter filtros e dutos limpos</a:t>
            </a:r>
            <a:r>
              <a:rPr lang="pt-BR" sz="2800" dirty="0">
                <a:solidFill>
                  <a:schemeClr val="bg1"/>
                </a:solidFill>
              </a:rPr>
              <a:t>, além de realizar a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manutenção e limpeza semanais</a:t>
            </a:r>
            <a:r>
              <a:rPr lang="pt-BR" sz="2800" dirty="0">
                <a:solidFill>
                  <a:schemeClr val="bg1"/>
                </a:solidFill>
              </a:rPr>
              <a:t> do sistema de ar condicionado por meio de Plano de Manutenção, Operação e Controle;</a:t>
            </a:r>
          </a:p>
          <a:p>
            <a:pPr algn="just"/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3.4.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Contratar</a:t>
            </a:r>
            <a:r>
              <a:rPr lang="pt-BR" sz="2800" dirty="0">
                <a:solidFill>
                  <a:schemeClr val="bg1"/>
                </a:solidFill>
              </a:rPr>
              <a:t> profissional capacitado para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avaliar a necessidade de limpeza do sistema de exaustão,</a:t>
            </a:r>
            <a:r>
              <a:rPr lang="pt-BR" sz="2800" dirty="0">
                <a:solidFill>
                  <a:schemeClr val="bg1"/>
                </a:solidFill>
              </a:rPr>
              <a:t> especialmente nos casos em que o estabelecimento permaneceu fechado.</a:t>
            </a:r>
            <a:endParaRPr lang="pt-BR" sz="28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67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2. Educação e Conscientização</a:t>
            </a:r>
            <a:endParaRPr lang="pt-BR" sz="20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Deixar em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evidência a indicação 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de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distanciamento mínimo de 1,5 metro 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entre as pessoas, bem como a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orientação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sobre o uso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obrigatório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de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máscaras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nas dependências do estabelecimento.</a:t>
            </a:r>
          </a:p>
          <a:p>
            <a:endParaRPr lang="pt-BR" sz="32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24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Reduzir a densidade ocupacional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limitada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ocupação interna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dos estabelecimentos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40% de sua capacidade máxima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enquanto a Cidade de São Paulo encontrar-se na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classificação amarela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do Plano São Paulo, e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60%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enquanto encontrar-se na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classificação verde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;</a:t>
            </a:r>
          </a:p>
          <a:p>
            <a:pPr algn="just"/>
            <a:endParaRPr lang="pt-BR" sz="10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Durante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fase amarela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resta inteiramente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vedado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o atendimento a clientes que estejam realizando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consumação nas calçadas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;</a:t>
            </a: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4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B11B039-CC51-4CCB-AA93-CE19C0469E90}"/>
              </a:ext>
            </a:extLst>
          </p:cNvPr>
          <p:cNvSpPr/>
          <p:nvPr/>
        </p:nvSpPr>
        <p:spPr>
          <a:xfrm>
            <a:off x="2804160" y="179704"/>
            <a:ext cx="89916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a Covid-19 (</a:t>
            </a:r>
            <a:r>
              <a:rPr 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pt-BR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rona</a:t>
            </a:r>
            <a:r>
              <a:rPr 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pt-BR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</a:t>
            </a:r>
            <a:r>
              <a:rPr lang="pt-BR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36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)?</a:t>
            </a:r>
          </a:p>
          <a:p>
            <a:pPr algn="just" fontAlgn="base"/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base"/>
            <a:endParaRPr lang="pt-BR" sz="1400" b="1" dirty="0">
              <a:solidFill>
                <a:schemeClr val="bg1"/>
              </a:solidFill>
            </a:endParaRPr>
          </a:p>
          <a:p>
            <a:pPr marL="457200" indent="-457200" algn="just" fontAlgn="base">
              <a:buFontTx/>
              <a:buChar char="-"/>
            </a:pPr>
            <a:r>
              <a:rPr lang="pt-BR" sz="3600" dirty="0">
                <a:solidFill>
                  <a:schemeClr val="bg1"/>
                </a:solidFill>
              </a:rPr>
              <a:t>grande família de </a:t>
            </a:r>
            <a:r>
              <a:rPr lang="pt-BR" sz="3600" dirty="0">
                <a:solidFill>
                  <a:schemeClr val="bg1"/>
                </a:solidFill>
                <a:highlight>
                  <a:srgbClr val="FFFF00"/>
                </a:highlight>
              </a:rPr>
              <a:t>vírus</a:t>
            </a:r>
            <a:r>
              <a:rPr lang="pt-BR" sz="3600" dirty="0">
                <a:solidFill>
                  <a:schemeClr val="bg1"/>
                </a:solidFill>
              </a:rPr>
              <a:t> comuns em muitas espécies diferentes de animais;</a:t>
            </a:r>
          </a:p>
          <a:p>
            <a:pPr marL="457200" indent="-457200" algn="just" fontAlgn="base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highlight>
                  <a:srgbClr val="FFFF00"/>
                </a:highlight>
              </a:rPr>
              <a:t>raramente</a:t>
            </a:r>
            <a:r>
              <a:rPr lang="pt-BR" sz="3600" dirty="0">
                <a:solidFill>
                  <a:schemeClr val="bg1"/>
                </a:solidFill>
              </a:rPr>
              <a:t>, os </a:t>
            </a:r>
            <a:r>
              <a:rPr lang="pt-BR" sz="3600" dirty="0" err="1">
                <a:solidFill>
                  <a:schemeClr val="bg1"/>
                </a:solidFill>
              </a:rPr>
              <a:t>coronavírus</a:t>
            </a:r>
            <a:r>
              <a:rPr lang="pt-BR" sz="3600" dirty="0">
                <a:solidFill>
                  <a:schemeClr val="bg1"/>
                </a:solidFill>
              </a:rPr>
              <a:t> que infectam animais podem infectar pessoas;</a:t>
            </a:r>
          </a:p>
          <a:p>
            <a:pPr marL="457200" indent="-457200" algn="just" fontAlgn="base">
              <a:buFontTx/>
              <a:buChar char="-"/>
            </a:pPr>
            <a:r>
              <a:rPr lang="pt-BR" sz="3600" dirty="0">
                <a:solidFill>
                  <a:schemeClr val="bg1"/>
                </a:solidFill>
                <a:highlight>
                  <a:srgbClr val="FFFF00"/>
                </a:highlight>
              </a:rPr>
              <a:t>dezembro/2019</a:t>
            </a:r>
            <a:r>
              <a:rPr lang="pt-BR" sz="3600" dirty="0">
                <a:solidFill>
                  <a:schemeClr val="bg1"/>
                </a:solidFill>
              </a:rPr>
              <a:t>, transmissão do novo </a:t>
            </a:r>
            <a:r>
              <a:rPr lang="pt-BR" sz="3600" dirty="0" err="1">
                <a:solidFill>
                  <a:schemeClr val="bg1"/>
                </a:solidFill>
                <a:highlight>
                  <a:srgbClr val="FFFF00"/>
                </a:highlight>
              </a:rPr>
              <a:t>coronavírus</a:t>
            </a:r>
            <a:r>
              <a:rPr lang="pt-BR" sz="3600" dirty="0">
                <a:solidFill>
                  <a:schemeClr val="bg1"/>
                </a:solidFill>
              </a:rPr>
              <a:t> (SARS-CoV-2), identificado em Wuhan na China causou a COVID-19, sendo em seguida </a:t>
            </a:r>
            <a:r>
              <a:rPr lang="pt-BR" sz="3600" dirty="0">
                <a:solidFill>
                  <a:schemeClr val="bg1"/>
                </a:solidFill>
                <a:highlight>
                  <a:srgbClr val="FFFF00"/>
                </a:highlight>
              </a:rPr>
              <a:t>disseminada</a:t>
            </a:r>
            <a:r>
              <a:rPr lang="pt-BR" sz="3600" dirty="0">
                <a:solidFill>
                  <a:schemeClr val="bg1"/>
                </a:solidFill>
              </a:rPr>
              <a:t> e </a:t>
            </a:r>
            <a:r>
              <a:rPr lang="pt-BR" sz="3600" dirty="0">
                <a:solidFill>
                  <a:schemeClr val="bg1"/>
                </a:solidFill>
                <a:highlight>
                  <a:srgbClr val="FFFF00"/>
                </a:highlight>
              </a:rPr>
              <a:t>transmitida</a:t>
            </a:r>
            <a:r>
              <a:rPr lang="pt-BR" sz="3600" dirty="0">
                <a:solidFill>
                  <a:schemeClr val="bg1"/>
                </a:solidFill>
              </a:rPr>
              <a:t> pessoa a pessoa;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54A2CB4-5715-466A-89B5-A5C1A004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1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Manter uma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disposição temporária com menos mesas e assentos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de tal modo que o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espaçamento entre mesas seja de, no mínimo, 2 metros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e, entre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cadeiras de mesas diferentes, de, pelo menos, 1 metro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;</a:t>
            </a:r>
          </a:p>
          <a:p>
            <a:pPr algn="just"/>
            <a:endParaRPr lang="pt-BR" sz="14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Está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vedada a concentração de grupos com mais de 6 pessoas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em uma só mesa e 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interação ou proximidade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entre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grupos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alocados em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mesas distintas;</a:t>
            </a:r>
          </a:p>
          <a:p>
            <a:pPr algn="just"/>
            <a:endParaRPr lang="pt-BR" sz="14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Apenas é admitida a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consumação de clientes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no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interior dos estabelecimentos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se estiverem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sentados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;</a:t>
            </a: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6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endParaRPr lang="pt-BR" sz="16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permitir aglomerações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em nenhuma hipótese, adotando-se essa normativa como princípio geral em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todas as atividades do estabelecimento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pt-BR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Realizar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marcações no piso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nos locais onde são formadas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filas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como nos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buffets de autosserviço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balcões de atendimento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caixas de pagamento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sanitários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orientando os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clientes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funcionários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 posicionarem-se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1,5 metro de distância um do outro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l"/>
            <a:endParaRPr lang="pt-BR" sz="16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2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 necessário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para garantir o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cumprimento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dessa regra, destinar algum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funcionário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à função de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organizadores de fila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direcionados aos clientes em fluxo obrigatório;</a:t>
            </a:r>
          </a:p>
          <a:p>
            <a:pPr algn="just"/>
            <a:endParaRPr lang="pt-B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Limitar a quantidade de pessoas nos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elevadores,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se houver, 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40%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 sua capacidade;</a:t>
            </a:r>
          </a:p>
          <a:p>
            <a:pPr algn="just"/>
            <a:endParaRPr lang="pt-BR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Não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realizar ou divulgar nenhum evento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ou promoção que possa estimular uma forma de ocupação do espaço contrária, efetiva ou potencialmente, ao princípio de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aglomeração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981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Procedimentos para as áreas de espera:</a:t>
            </a:r>
          </a:p>
          <a:p>
            <a:pPr algn="l"/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Adotar as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mesmas regras de distanciamento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entre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mesas e cadeiras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também neste local, quando aplicável;</a:t>
            </a: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Caso formem-se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filas do lado de fora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do estabelecimento, responsabilizar-se por sua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organização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observadas as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regras de distanciamento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0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4. Distanciamento Social</a:t>
            </a:r>
          </a:p>
          <a:p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Procedimentos para entrada dos clientes:</a:t>
            </a:r>
            <a:endParaRPr lang="pt-BR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1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Instalar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barreira de proteção acrílica 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nos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caixas, balcões de atendimento, credenciamento, pontos de informação, recepções, locais de entrega de alimentos e similares;</a:t>
            </a:r>
          </a:p>
          <a:p>
            <a:pPr algn="just"/>
            <a:endParaRPr lang="pt-BR" sz="1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 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Evitar contato físico entre profissionais e clientes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pt-BR" sz="1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Estabelecimentos que operem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mediante sistema de entrega de alimentos 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também devem obedecer ao princípio de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contato mínimo 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entre as pessoas, inclusive, quando possível, com a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vedação do cliente no estabelecimento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entregando-se diretamente ao cliente </a:t>
            </a:r>
            <a:r>
              <a:rPr lang="pt-BR" sz="2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produto adquirido;</a:t>
            </a:r>
          </a:p>
          <a:p>
            <a:pPr algn="l"/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38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dirty="0">
                <a:solidFill>
                  <a:srgbClr val="333333"/>
                </a:solidFill>
                <a:latin typeface="Gill Sans MT" panose="020B0502020104020203" pitchFamily="34" charset="0"/>
              </a:rPr>
              <a:t>5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. </a:t>
            </a:r>
            <a:r>
              <a:rPr lang="pt-BR" sz="2400" b="1" dirty="0">
                <a:solidFill>
                  <a:srgbClr val="333333"/>
                </a:solidFill>
                <a:latin typeface="Gill Sans MT" panose="020B0502020104020203" pitchFamily="34" charset="0"/>
              </a:rPr>
              <a:t>Higiene</a:t>
            </a:r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Devem ser oferecidos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(guardanapos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aos clientes em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suportes protegidos e higienizados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vedado o uso de guardanapos de tecido;</a:t>
            </a:r>
          </a:p>
          <a:p>
            <a:pPr algn="just"/>
            <a:endParaRPr lang="pt-BR" sz="1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• Os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cardápios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deverão ser disponibilizados por meio de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plataformas digitais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site do estabelecimento, menu digital via QR </a:t>
            </a:r>
            <a:r>
              <a:rPr lang="pt-BR" sz="2800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Code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ou aplicativo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) ou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cardápios de grande porte 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visibilidade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dispostos nas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paredes do estabelecimento, como lousas, quadros e luminosos</a:t>
            </a:r>
            <a:r>
              <a:rPr lang="pt-BR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81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1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dirty="0">
                <a:solidFill>
                  <a:srgbClr val="333333"/>
                </a:solidFill>
                <a:latin typeface="Gill Sans MT" panose="020B0502020104020203" pitchFamily="34" charset="0"/>
              </a:rPr>
              <a:t>6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. Sanitização de ambientes</a:t>
            </a:r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Retirar do estabelecimento tapetes e objetos 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que dificultem a limpeza,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optar por uma decoração minimalista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;</a:t>
            </a:r>
          </a:p>
          <a:p>
            <a:pPr algn="just"/>
            <a:endParaRPr lang="pt-BR" sz="20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Optar, 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sempre que possível, pelo oferecimento de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mesas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 com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superfície que possa ser higienizada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;</a:t>
            </a:r>
          </a:p>
          <a:p>
            <a:pPr algn="just"/>
            <a:endParaRPr lang="pt-BR" sz="2000" dirty="0">
              <a:solidFill>
                <a:srgbClr val="333333"/>
              </a:solidFill>
            </a:endParaRPr>
          </a:p>
          <a:p>
            <a:pPr algn="just"/>
            <a:r>
              <a:rPr lang="pt-BR" sz="2800" b="0" i="0" dirty="0">
                <a:solidFill>
                  <a:srgbClr val="333333"/>
                </a:solidFill>
                <a:effectLst/>
              </a:rPr>
              <a:t>• Providenciar, sempre que possível,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manutenção de portas e janelas abertas,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 privilegiando a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ventilação natural 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e </a:t>
            </a:r>
            <a:r>
              <a:rPr lang="pt-BR" sz="28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minimizando o manuseio de maçanetas e fechaduras</a:t>
            </a:r>
            <a:r>
              <a:rPr lang="pt-BR" sz="2800" b="0" i="0" dirty="0">
                <a:solidFill>
                  <a:srgbClr val="333333"/>
                </a:solidFill>
                <a:effectLst/>
              </a:rPr>
              <a:t>;</a:t>
            </a: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52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224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9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dirty="0">
                <a:solidFill>
                  <a:srgbClr val="333333"/>
                </a:solidFill>
                <a:latin typeface="Gill Sans MT" panose="020B0502020104020203" pitchFamily="34" charset="0"/>
              </a:rPr>
              <a:t>6</a:t>
            </a:r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. Sanitização de ambientes</a:t>
            </a:r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10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Em caso de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ambientes climatizados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garantir 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manutenção dos aparelhos de ar condicionado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conforme recomendação da legislação vigente e atentando-se aos seguintes aspectos:</a:t>
            </a:r>
          </a:p>
          <a:p>
            <a:pPr algn="just"/>
            <a:endParaRPr lang="pt-BR" sz="9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Todo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ambiente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que dispuser de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ventilação artificial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só poderá ser utilizado se seus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ductos e equipamentos forem regularmente limpos 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esterilizados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com os produtos recomendados, a fim de evitar-se 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propagação do vírus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;</a:t>
            </a:r>
          </a:p>
          <a:p>
            <a:pPr algn="just"/>
            <a:endParaRPr lang="pt-BR" sz="9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A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frequência de limpeza das tubulações de ventilação artificial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deverá ser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registrada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e disponibilizada em caso de </a:t>
            </a:r>
            <a:r>
              <a:rPr lang="pt-BR" sz="24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fiscalização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 da autoridade sanitária;</a:t>
            </a: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7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9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7. </a:t>
            </a:r>
            <a:r>
              <a:rPr lang="pt-BR" sz="2400" b="1" dirty="0">
                <a:solidFill>
                  <a:srgbClr val="333333"/>
                </a:solidFill>
                <a:latin typeface="Gill Sans MT" panose="020B0502020104020203" pitchFamily="34" charset="0"/>
              </a:rPr>
              <a:t>Orientação aos clientes</a:t>
            </a:r>
            <a:endParaRPr lang="pt-BR" sz="2800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0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t-BR" sz="2600" b="0" i="0" dirty="0">
                <a:solidFill>
                  <a:srgbClr val="333333"/>
                </a:solidFill>
                <a:effectLst/>
              </a:rPr>
              <a:t>•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Garantir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 a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ampla difusão 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das normas contidas neste protocolo aos clientes, por meio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de cartazes afixados, banners, panfletos, áudios, vídeos, e-mails, 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etc.;</a:t>
            </a:r>
          </a:p>
          <a:p>
            <a:pPr algn="just"/>
            <a:endParaRPr lang="pt-BR" sz="14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t-BR" sz="2600" b="0" i="0" dirty="0">
                <a:solidFill>
                  <a:srgbClr val="333333"/>
                </a:solidFill>
                <a:effectLst/>
              </a:rPr>
              <a:t>• Em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local visível, na entrada do estabelecimento, afixar placa 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com a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lotação máxima 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autorizada, segundo a classificação que o município obtiver AMARELA ou VERDE.</a:t>
            </a:r>
          </a:p>
          <a:p>
            <a:pPr algn="just"/>
            <a:endParaRPr lang="pt-BR" sz="1400" b="0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t-BR" sz="2600" b="0" i="0" dirty="0">
                <a:solidFill>
                  <a:srgbClr val="333333"/>
                </a:solidFill>
                <a:effectLst/>
              </a:rPr>
              <a:t>• Na mesma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placa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 deverão ser informados os </a:t>
            </a:r>
            <a:r>
              <a:rPr lang="pt-BR" sz="2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dias e horários de atendimento </a:t>
            </a:r>
            <a:r>
              <a:rPr lang="pt-BR" sz="2600" b="0" i="0" dirty="0">
                <a:solidFill>
                  <a:srgbClr val="333333"/>
                </a:solidFill>
                <a:effectLst/>
              </a:rPr>
              <a:t>ao público.</a:t>
            </a: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5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1101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MUNICÍPIO DE SÃO PAULO</a:t>
            </a:r>
          </a:p>
          <a:p>
            <a:endParaRPr lang="pt-BR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696/2020</a:t>
            </a:r>
          </a:p>
          <a:p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ANEXO - I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PROTOCOLO DE REABERTURA</a:t>
            </a:r>
          </a:p>
          <a:p>
            <a:pPr algn="l"/>
            <a:r>
              <a:rPr lang="pt-BR" sz="2000" b="1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SETOR: BARES, RESTAURANTES E SIMILARES</a:t>
            </a:r>
          </a:p>
          <a:p>
            <a:pPr algn="l"/>
            <a:endParaRPr lang="pt-BR" sz="9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r>
              <a:rPr lang="pt-BR" sz="2400" b="1" i="0" dirty="0">
                <a:solidFill>
                  <a:srgbClr val="333333"/>
                </a:solidFill>
                <a:effectLst/>
              </a:rPr>
              <a:t>7. Horários alternativos de funcionamento</a:t>
            </a:r>
          </a:p>
          <a:p>
            <a:endParaRPr lang="pt-BR" sz="2400" b="1" i="0" dirty="0">
              <a:solidFill>
                <a:srgbClr val="333333"/>
              </a:solidFill>
              <a:effectLst/>
            </a:endParaRPr>
          </a:p>
          <a:p>
            <a:pPr algn="just"/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• Enquanto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vigorar o Plano São Paulo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, os estabelecimentos só poderão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receber clientes por 6 horas, observando-se o limite das 22h 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para a </a:t>
            </a:r>
            <a:r>
              <a:rPr lang="pt-BR" sz="32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ill Sans MT" panose="020B0502020104020203" pitchFamily="34" charset="0"/>
              </a:rPr>
              <a:t>interrupção completa do uso dos ambientes internos pelo público em geral, </a:t>
            </a:r>
            <a:r>
              <a:rPr lang="pt-BR" sz="3200" b="0" i="0" dirty="0">
                <a:solidFill>
                  <a:srgbClr val="333333"/>
                </a:solidFill>
                <a:effectLst/>
                <a:latin typeface="Gill Sans MT" panose="020B0502020104020203" pitchFamily="34" charset="0"/>
              </a:rPr>
              <a:t>ou horário anterior, se assim estabelecido em norma estadual;</a:t>
            </a: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8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pPr algn="just"/>
            <a:endParaRPr lang="pt-BR" sz="20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Gill Sans MT" panose="020B0502020104020203" pitchFamily="34" charset="0"/>
            </a:endParaRPr>
          </a:p>
          <a:p>
            <a:endParaRPr lang="pt-BR" sz="2400" b="1" dirty="0">
              <a:solidFill>
                <a:srgbClr val="333333"/>
              </a:solidFill>
              <a:latin typeface="Gill Sans MT" panose="020B0502020104020203" pitchFamily="34" charset="0"/>
            </a:endParaRPr>
          </a:p>
          <a:p>
            <a:pPr algn="l"/>
            <a:endParaRPr lang="pt-BR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4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pt-BR" sz="2000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algn="l"/>
            <a:endParaRPr lang="pt-BR" sz="20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2EEC205-60AE-4E07-A30A-DAD2E4209540}"/>
              </a:ext>
            </a:extLst>
          </p:cNvPr>
          <p:cNvSpPr/>
          <p:nvPr/>
        </p:nvSpPr>
        <p:spPr>
          <a:xfrm>
            <a:off x="3058160" y="223580"/>
            <a:ext cx="875284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é transmitida?</a:t>
            </a:r>
          </a:p>
          <a:p>
            <a:pPr algn="just" fontAlgn="base"/>
            <a:endParaRPr lang="pt-BR" sz="2800" b="1" dirty="0">
              <a:solidFill>
                <a:schemeClr val="bg1"/>
              </a:solidFill>
              <a:latin typeface="+mj-lt"/>
            </a:endParaRPr>
          </a:p>
          <a:p>
            <a:pPr algn="just" fontAlgn="base"/>
            <a:r>
              <a:rPr lang="pt-BR" sz="2900" dirty="0">
                <a:solidFill>
                  <a:schemeClr val="bg1"/>
                </a:solidFill>
              </a:rPr>
              <a:t>A transmissão acontece de uma pessoa doente para outra ou por contato próximo por meio de:</a:t>
            </a:r>
          </a:p>
          <a:p>
            <a:pPr algn="just" fontAlgn="base"/>
            <a:endParaRPr lang="pt-BR" sz="29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Toque do aperto de mão contaminadas;</a:t>
            </a:r>
          </a:p>
          <a:p>
            <a:pPr algn="just" fontAlgn="base"/>
            <a:endParaRPr lang="pt-BR" sz="14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Gotículas de saliva;</a:t>
            </a:r>
          </a:p>
          <a:p>
            <a:pPr algn="just" fontAlgn="base"/>
            <a:endParaRPr lang="pt-BR" sz="14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Espirro;</a:t>
            </a:r>
          </a:p>
          <a:p>
            <a:pPr algn="just" fontAlgn="base"/>
            <a:endParaRPr lang="pt-BR" sz="14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Tosse;</a:t>
            </a:r>
          </a:p>
          <a:p>
            <a:pPr algn="just" fontAlgn="base"/>
            <a:endParaRPr lang="pt-BR" sz="14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Catarro;</a:t>
            </a:r>
          </a:p>
          <a:p>
            <a:pPr algn="just" fontAlgn="base"/>
            <a:endParaRPr lang="pt-BR" sz="1400" dirty="0">
              <a:solidFill>
                <a:schemeClr val="bg1"/>
              </a:solidFill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pt-BR" sz="2900" dirty="0">
                <a:solidFill>
                  <a:schemeClr val="bg1"/>
                </a:solidFill>
              </a:rPr>
              <a:t>Objetos ou superfícies contaminadas, como celulares, mesas, talheres, cardápios maçanetas, etc.</a:t>
            </a:r>
            <a:endParaRPr lang="pt-BR" sz="2900" b="0" i="0" dirty="0">
              <a:solidFill>
                <a:schemeClr val="bg1"/>
              </a:solidFill>
              <a:effectLst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52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uncionários medem a distância das mesas no El Arrabal, em Madri, para garantir o distanciamento social entre os clientes - Getty Images">
            <a:extLst>
              <a:ext uri="{FF2B5EF4-FFF2-40B4-BE49-F238E27FC236}">
                <a16:creationId xmlns:a16="http://schemas.microsoft.com/office/drawing/2014/main" id="{E4EB4F35-D612-4014-B443-AE1DEAB09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4AE6C5-EBDA-4804-B182-F9DC858C24E4}"/>
              </a:ext>
            </a:extLst>
          </p:cNvPr>
          <p:cNvSpPr txBox="1"/>
          <p:nvPr/>
        </p:nvSpPr>
        <p:spPr>
          <a:xfrm>
            <a:off x="1930400" y="2331720"/>
            <a:ext cx="1056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bg1"/>
                </a:solidFill>
              </a:rPr>
              <a:t>O que se pode fazer?</a:t>
            </a:r>
          </a:p>
        </p:txBody>
      </p:sp>
    </p:spTree>
    <p:extLst>
      <p:ext uri="{BB962C8B-B14F-4D97-AF65-F5344CB8AC3E}">
        <p14:creationId xmlns:p14="http://schemas.microsoft.com/office/powerpoint/2010/main" val="3247999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cdonald's coronavirus">
            <a:extLst>
              <a:ext uri="{FF2B5EF4-FFF2-40B4-BE49-F238E27FC236}">
                <a16:creationId xmlns:a16="http://schemas.microsoft.com/office/drawing/2014/main" id="{686FE771-3F8F-4E3F-AFC8-D3247CF1A1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b="14517"/>
          <a:stretch/>
        </p:blipFill>
        <p:spPr bwMode="auto">
          <a:xfrm>
            <a:off x="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99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staurante em Amsterdã">
            <a:extLst>
              <a:ext uri="{FF2B5EF4-FFF2-40B4-BE49-F238E27FC236}">
                <a16:creationId xmlns:a16="http://schemas.microsoft.com/office/drawing/2014/main" id="{FD7A46D4-257A-4D3E-95EB-733455936B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2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staurante Tailândia">
            <a:extLst>
              <a:ext uri="{FF2B5EF4-FFF2-40B4-BE49-F238E27FC236}">
                <a16:creationId xmlns:a16="http://schemas.microsoft.com/office/drawing/2014/main" id="{FD317A0D-3C1F-4171-A4F1-49B6556B3A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 b="3818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480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estaurante Japão">
            <a:extLst>
              <a:ext uri="{FF2B5EF4-FFF2-40B4-BE49-F238E27FC236}">
                <a16:creationId xmlns:a16="http://schemas.microsoft.com/office/drawing/2014/main" id="{9FED51E5-EF39-47EA-A88B-E57801736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2" b="8608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2B0ABB7-1D10-4574-8790-0CB6A5194A7E}"/>
              </a:ext>
            </a:extLst>
          </p:cNvPr>
          <p:cNvSpPr txBox="1"/>
          <p:nvPr/>
        </p:nvSpPr>
        <p:spPr>
          <a:xfrm>
            <a:off x="9987915" y="6118860"/>
            <a:ext cx="2299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Restaurante na Ásia</a:t>
            </a:r>
          </a:p>
          <a:p>
            <a:r>
              <a:rPr lang="pt-BR" dirty="0"/>
              <a:t>https://bit.ly/2ZuldrP</a:t>
            </a:r>
          </a:p>
        </p:txBody>
      </p:sp>
    </p:spTree>
    <p:extLst>
      <p:ext uri="{BB962C8B-B14F-4D97-AF65-F5344CB8AC3E}">
        <p14:creationId xmlns:p14="http://schemas.microsoft.com/office/powerpoint/2010/main" val="2102527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Distanciamento social tem sido uma medida comum em restaurantes reabertos em Singapura - Getty Images">
            <a:extLst>
              <a:ext uri="{FF2B5EF4-FFF2-40B4-BE49-F238E27FC236}">
                <a16:creationId xmlns:a16="http://schemas.microsoft.com/office/drawing/2014/main" id="{B3DB2247-AF48-4B6E-80AE-9009C745D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-15239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E1744EE-A69D-4980-AE35-B740C7751FD1}"/>
              </a:ext>
            </a:extLst>
          </p:cNvPr>
          <p:cNvSpPr txBox="1"/>
          <p:nvPr/>
        </p:nvSpPr>
        <p:spPr>
          <a:xfrm>
            <a:off x="9550380" y="5964704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Restaurante em Singapura</a:t>
            </a:r>
          </a:p>
          <a:p>
            <a:r>
              <a:rPr lang="pt-BR" dirty="0"/>
              <a:t>https://bit.ly/38Z1V0U</a:t>
            </a:r>
          </a:p>
        </p:txBody>
      </p:sp>
    </p:spTree>
    <p:extLst>
      <p:ext uri="{BB962C8B-B14F-4D97-AF65-F5344CB8AC3E}">
        <p14:creationId xmlns:p14="http://schemas.microsoft.com/office/powerpoint/2010/main" val="650915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EF9DDEA-F0DC-4EDA-81FB-FE6B1C0F7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 bwMode="auto">
          <a:xfrm>
            <a:off x="180995" y="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3B658C-4ACD-4293-AD4E-F74581CD23DD}"/>
              </a:ext>
            </a:extLst>
          </p:cNvPr>
          <p:cNvSpPr txBox="1"/>
          <p:nvPr/>
        </p:nvSpPr>
        <p:spPr>
          <a:xfrm>
            <a:off x="10230485" y="6211659"/>
            <a:ext cx="483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dirty="0">
                <a:solidFill>
                  <a:schemeClr val="bg1"/>
                </a:solidFill>
              </a:rPr>
              <a:t>David Rockwell </a:t>
            </a:r>
          </a:p>
        </p:txBody>
      </p:sp>
    </p:spTree>
    <p:extLst>
      <p:ext uri="{BB962C8B-B14F-4D97-AF65-F5344CB8AC3E}">
        <p14:creationId xmlns:p14="http://schemas.microsoft.com/office/powerpoint/2010/main" val="35973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332C7D-F164-4243-934C-D630EEC11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41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926E7E-BAA1-451F-AC7A-680291176C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8" b="7231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834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DAAC9DC-ECA4-4D24-8CF5-E874D87DD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6" b="1408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42219B1-F20F-4095-BFEE-4156B218824E}"/>
              </a:ext>
            </a:extLst>
          </p:cNvPr>
          <p:cNvSpPr/>
          <p:nvPr/>
        </p:nvSpPr>
        <p:spPr>
          <a:xfrm>
            <a:off x="9295524" y="6272014"/>
            <a:ext cx="221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https://bit.ly/30sxXyG</a:t>
            </a:r>
          </a:p>
        </p:txBody>
      </p:sp>
    </p:spTree>
    <p:extLst>
      <p:ext uri="{BB962C8B-B14F-4D97-AF65-F5344CB8AC3E}">
        <p14:creationId xmlns:p14="http://schemas.microsoft.com/office/powerpoint/2010/main" val="158323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9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8DA0FF-D605-4DDD-8F7B-D24C9D89B771}"/>
              </a:ext>
            </a:extLst>
          </p:cNvPr>
          <p:cNvSpPr txBox="1"/>
          <p:nvPr/>
        </p:nvSpPr>
        <p:spPr>
          <a:xfrm>
            <a:off x="2457450" y="1152525"/>
            <a:ext cx="96024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Quais os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cuidados</a:t>
            </a:r>
            <a:r>
              <a:rPr lang="pt-BR" sz="4800" b="1" dirty="0">
                <a:solidFill>
                  <a:schemeClr val="bg1"/>
                </a:solidFill>
              </a:rPr>
              <a:t> que os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projetos</a:t>
            </a:r>
            <a:r>
              <a:rPr lang="pt-BR" sz="4800" b="1" dirty="0">
                <a:solidFill>
                  <a:schemeClr val="bg1"/>
                </a:solidFill>
              </a:rPr>
              <a:t> para serviços profissionais de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alimentação</a:t>
            </a:r>
            <a:r>
              <a:rPr lang="pt-BR" sz="4800" b="1" dirty="0">
                <a:solidFill>
                  <a:schemeClr val="bg1"/>
                </a:solidFill>
              </a:rPr>
              <a:t> devem (ou deveriam) adotar em relação à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legislação</a:t>
            </a:r>
            <a:r>
              <a:rPr lang="pt-BR" sz="4800" b="1" dirty="0">
                <a:solidFill>
                  <a:schemeClr val="bg1"/>
                </a:solidFill>
              </a:rPr>
              <a:t>  e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Boas Práticas</a:t>
            </a:r>
            <a:r>
              <a:rPr lang="pt-BR" sz="4800" b="1" dirty="0">
                <a:solidFill>
                  <a:schemeClr val="bg1"/>
                </a:solidFill>
              </a:rPr>
              <a:t> até hoje?</a:t>
            </a:r>
          </a:p>
        </p:txBody>
      </p:sp>
    </p:spTree>
    <p:extLst>
      <p:ext uri="{BB962C8B-B14F-4D97-AF65-F5344CB8AC3E}">
        <p14:creationId xmlns:p14="http://schemas.microsoft.com/office/powerpoint/2010/main" val="41043414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Plex&quot;Eat, viseiras de acrílico para restaurantes criadas pelo designer Christophe Gernigon - Divulgação">
            <a:extLst>
              <a:ext uri="{FF2B5EF4-FFF2-40B4-BE49-F238E27FC236}">
                <a16:creationId xmlns:a16="http://schemas.microsoft.com/office/drawing/2014/main" id="{B3321E4D-06C3-4250-A89F-619B4602E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04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Homem sentado a mesa com comida&#10;&#10;Descrição gerada automaticamente">
            <a:extLst>
              <a:ext uri="{FF2B5EF4-FFF2-40B4-BE49-F238E27FC236}">
                <a16:creationId xmlns:a16="http://schemas.microsoft.com/office/drawing/2014/main" id="{1829CF2A-6BB3-4566-9E2A-A355F5508F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962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afé faz clientes usarem chapéu com macarrão para manter distanciamento (Foto: Reprodução/Facebook @Cafe-Konditorei-Rothe)">
            <a:extLst>
              <a:ext uri="{FF2B5EF4-FFF2-40B4-BE49-F238E27FC236}">
                <a16:creationId xmlns:a16="http://schemas.microsoft.com/office/drawing/2014/main" id="{85797D87-A874-40AD-B4EC-1DEEE721A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6" b="17273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268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arto com cama de casal e cadeira&#10;&#10;Descrição gerada automaticamente">
            <a:extLst>
              <a:ext uri="{FF2B5EF4-FFF2-40B4-BE49-F238E27FC236}">
                <a16:creationId xmlns:a16="http://schemas.microsoft.com/office/drawing/2014/main" id="{92457CC3-8758-4356-ADD0-7EC0D3083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9" b="9162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08BA5EF-099A-47C4-B002-198EE687B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15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lientes de restaurante dividem mesas com capivaras empalhadas (Foto: Divulgação)">
            <a:extLst>
              <a:ext uri="{FF2B5EF4-FFF2-40B4-BE49-F238E27FC236}">
                <a16:creationId xmlns:a16="http://schemas.microsoft.com/office/drawing/2014/main" id="{B3008A66-90A8-4DE1-86DF-6745160BE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95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EE0CA1-D3EE-4024-8924-687FF7C9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computador&#10;&#10;Descrição gerada automaticamente">
            <a:extLst>
              <a:ext uri="{FF2B5EF4-FFF2-40B4-BE49-F238E27FC236}">
                <a16:creationId xmlns:a16="http://schemas.microsoft.com/office/drawing/2014/main" id="{41634BFC-16F8-4CD9-968C-07F9BF6F03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506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711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 interior, pessoa, mulher, em pé&#10;&#10;Descrição gerada automaticamente">
            <a:extLst>
              <a:ext uri="{FF2B5EF4-FFF2-40B4-BE49-F238E27FC236}">
                <a16:creationId xmlns:a16="http://schemas.microsoft.com/office/drawing/2014/main" id="{500B6779-397C-4411-9D8F-E22F21877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0"/>
            <a:ext cx="5143500" cy="6858000"/>
          </a:xfrm>
          <a:prstGeom prst="rect">
            <a:avLst/>
          </a:prstGeom>
        </p:spPr>
      </p:pic>
      <p:pic>
        <p:nvPicPr>
          <p:cNvPr id="5" name="Imagem 4" descr="Uma imagem contendo no interior, pessoa, mulher, em pé&#10;&#10;Descrição gerada automaticamente">
            <a:extLst>
              <a:ext uri="{FF2B5EF4-FFF2-40B4-BE49-F238E27FC236}">
                <a16:creationId xmlns:a16="http://schemas.microsoft.com/office/drawing/2014/main" id="{D0407697-872D-4AED-8722-B2F7FEDC2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860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C46FF9-7FBC-4C8C-B115-456F8EA84DBB}"/>
              </a:ext>
            </a:extLst>
          </p:cNvPr>
          <p:cNvSpPr txBox="1"/>
          <p:nvPr/>
        </p:nvSpPr>
        <p:spPr>
          <a:xfrm>
            <a:off x="2314574" y="1133475"/>
            <a:ext cx="77057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Muito obrigada!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www.projefood.com.br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renata@projefood.com.br</a:t>
            </a:r>
          </a:p>
          <a:p>
            <a:pPr algn="ctr"/>
            <a:endParaRPr lang="pt-BR" sz="4400" dirty="0">
              <a:solidFill>
                <a:schemeClr val="bg1"/>
              </a:solidFill>
            </a:endParaRP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11-99945-9337</a:t>
            </a:r>
          </a:p>
        </p:txBody>
      </p:sp>
    </p:spTree>
    <p:extLst>
      <p:ext uri="{BB962C8B-B14F-4D97-AF65-F5344CB8AC3E}">
        <p14:creationId xmlns:p14="http://schemas.microsoft.com/office/powerpoint/2010/main" val="303937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Legislação alimentar | Foto Grátis">
            <a:extLst>
              <a:ext uri="{FF2B5EF4-FFF2-40B4-BE49-F238E27FC236}">
                <a16:creationId xmlns:a16="http://schemas.microsoft.com/office/drawing/2014/main" id="{3556A6D9-D552-4FB6-8668-DD552E99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3440" cy="763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330F116-90BC-42DF-9D68-AB9AB5941E9E}"/>
              </a:ext>
            </a:extLst>
          </p:cNvPr>
          <p:cNvSpPr txBox="1"/>
          <p:nvPr/>
        </p:nvSpPr>
        <p:spPr>
          <a:xfrm>
            <a:off x="326707" y="545065"/>
            <a:ext cx="116300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LEGISLAÇÕES</a:t>
            </a:r>
          </a:p>
          <a:p>
            <a:endParaRPr lang="pt-BR" sz="1600" b="1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400" b="1" dirty="0">
                <a:solidFill>
                  <a:schemeClr val="bg1"/>
                </a:solidFill>
              </a:rPr>
              <a:t>RDC 216/2004 – Federal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400" b="1" dirty="0">
                <a:solidFill>
                  <a:schemeClr val="bg1"/>
                </a:solidFill>
              </a:rPr>
              <a:t>NBR 9050/2020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400" b="1" dirty="0">
                <a:solidFill>
                  <a:schemeClr val="bg1"/>
                </a:solidFill>
              </a:rPr>
              <a:t>CVS 5/2013 - Estado de São Paulo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400" b="1" dirty="0">
                <a:solidFill>
                  <a:schemeClr val="bg1"/>
                </a:solidFill>
              </a:rPr>
              <a:t>Portaria 2619/2011- Cidade de São Paulo</a:t>
            </a:r>
          </a:p>
          <a:p>
            <a:endParaRPr lang="pt-BR" sz="1400" b="1" dirty="0">
              <a:solidFill>
                <a:schemeClr val="bg1"/>
              </a:solidFill>
            </a:endParaRPr>
          </a:p>
          <a:p>
            <a:pPr marL="685800" indent="-685800">
              <a:buFont typeface="Courier New" panose="02070309020205020404" pitchFamily="49" charset="0"/>
              <a:buChar char="o"/>
            </a:pPr>
            <a:r>
              <a:rPr lang="pt-BR" sz="4400" b="1" dirty="0">
                <a:solidFill>
                  <a:schemeClr val="bg1"/>
                </a:solidFill>
              </a:rPr>
              <a:t>NR 24/2019 </a:t>
            </a:r>
          </a:p>
        </p:txBody>
      </p:sp>
    </p:spTree>
    <p:extLst>
      <p:ext uri="{BB962C8B-B14F-4D97-AF65-F5344CB8AC3E}">
        <p14:creationId xmlns:p14="http://schemas.microsoft.com/office/powerpoint/2010/main" val="2232322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Frutas em cima de uma flor&#10;&#10;Descrição gerada automaticamente">
            <a:extLst>
              <a:ext uri="{FF2B5EF4-FFF2-40B4-BE49-F238E27FC236}">
                <a16:creationId xmlns:a16="http://schemas.microsoft.com/office/drawing/2014/main" id="{01CEC147-279D-4841-94BB-FC3C1B8CE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A3458C-0AE0-4F30-BDD1-52186C639425}"/>
              </a:ext>
            </a:extLst>
          </p:cNvPr>
          <p:cNvSpPr txBox="1"/>
          <p:nvPr/>
        </p:nvSpPr>
        <p:spPr>
          <a:xfrm>
            <a:off x="410509" y="168006"/>
            <a:ext cx="6317296" cy="195308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ea typeface="+mj-ea"/>
                <a:cs typeface="+mj-cs"/>
              </a:rPr>
              <a:t>Legislações</a:t>
            </a:r>
            <a:r>
              <a:rPr lang="en-US" sz="4000" b="1" dirty="0">
                <a:solidFill>
                  <a:schemeClr val="bg1"/>
                </a:solidFill>
                <a:ea typeface="+mj-ea"/>
                <a:cs typeface="+mj-cs"/>
              </a:rPr>
              <a:t> para</a:t>
            </a:r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Serviços</a:t>
            </a:r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 de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Alimentação</a:t>
            </a:r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em</a:t>
            </a:r>
            <a:r>
              <a:rPr lang="en-US" sz="4000" b="1" kern="1200" dirty="0">
                <a:solidFill>
                  <a:schemeClr val="bg1"/>
                </a:solidFill>
                <a:ea typeface="+mj-ea"/>
                <a:cs typeface="+mj-cs"/>
              </a:rPr>
              <a:t> tempos de </a:t>
            </a:r>
            <a:r>
              <a:rPr lang="en-US" sz="4000" b="1" kern="1200" dirty="0" err="1">
                <a:solidFill>
                  <a:schemeClr val="bg1"/>
                </a:solidFill>
                <a:ea typeface="+mj-ea"/>
                <a:cs typeface="+mj-cs"/>
              </a:rPr>
              <a:t>Pandemia</a:t>
            </a:r>
            <a:endParaRPr lang="en-US" sz="4000" b="1" kern="12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FCD7074-DCDD-4E05-BC62-1A59BAE401D3}"/>
              </a:ext>
            </a:extLst>
          </p:cNvPr>
          <p:cNvSpPr txBox="1"/>
          <p:nvPr/>
        </p:nvSpPr>
        <p:spPr>
          <a:xfrm>
            <a:off x="7299305" y="6457890"/>
            <a:ext cx="4968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err="1"/>
              <a:t>Profª</a:t>
            </a:r>
            <a:r>
              <a:rPr lang="pt-BR" sz="2000" b="1" dirty="0"/>
              <a:t> </a:t>
            </a:r>
            <a:r>
              <a:rPr lang="pt-BR" sz="2000" b="1" dirty="0" err="1"/>
              <a:t>Dr</a:t>
            </a:r>
            <a:r>
              <a:rPr lang="pt-BR" sz="2000" b="1" dirty="0"/>
              <a:t>ª Arq. Renata </a:t>
            </a:r>
            <a:r>
              <a:rPr lang="pt-BR" sz="2000" b="1" dirty="0" err="1"/>
              <a:t>Zambon</a:t>
            </a:r>
            <a:r>
              <a:rPr lang="pt-BR" sz="2000" b="1" dirty="0"/>
              <a:t> Monteiro</a:t>
            </a:r>
          </a:p>
        </p:txBody>
      </p:sp>
    </p:spTree>
    <p:extLst>
      <p:ext uri="{BB962C8B-B14F-4D97-AF65-F5344CB8AC3E}">
        <p14:creationId xmlns:p14="http://schemas.microsoft.com/office/powerpoint/2010/main" val="74266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B8DA0FF-D605-4DDD-8F7B-D24C9D89B771}"/>
              </a:ext>
            </a:extLst>
          </p:cNvPr>
          <p:cNvSpPr txBox="1"/>
          <p:nvPr/>
        </p:nvSpPr>
        <p:spPr>
          <a:xfrm>
            <a:off x="2447925" y="590550"/>
            <a:ext cx="96024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Quais os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cuidados</a:t>
            </a:r>
            <a:r>
              <a:rPr lang="pt-BR" sz="4800" b="1" dirty="0">
                <a:solidFill>
                  <a:schemeClr val="bg1"/>
                </a:solidFill>
              </a:rPr>
              <a:t> que os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projetos</a:t>
            </a:r>
            <a:r>
              <a:rPr lang="pt-BR" sz="4800" b="1" dirty="0">
                <a:solidFill>
                  <a:schemeClr val="bg1"/>
                </a:solidFill>
              </a:rPr>
              <a:t> para serviços profissionais de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alimentação</a:t>
            </a:r>
            <a:r>
              <a:rPr lang="pt-BR" sz="4800" b="1" dirty="0">
                <a:solidFill>
                  <a:schemeClr val="bg1"/>
                </a:solidFill>
              </a:rPr>
              <a:t> devem adotar devido a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pandemia</a:t>
            </a:r>
            <a:r>
              <a:rPr lang="pt-BR" sz="4800" b="1" dirty="0">
                <a:solidFill>
                  <a:schemeClr val="bg1"/>
                </a:solidFill>
              </a:rPr>
              <a:t> em relação a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legislação</a:t>
            </a:r>
            <a:r>
              <a:rPr lang="pt-BR" sz="4800" b="1" dirty="0">
                <a:solidFill>
                  <a:schemeClr val="bg1"/>
                </a:solidFill>
              </a:rPr>
              <a:t> e a </a:t>
            </a:r>
            <a:r>
              <a:rPr lang="pt-BR" sz="4800" b="1" dirty="0">
                <a:solidFill>
                  <a:schemeClr val="bg1"/>
                </a:solidFill>
                <a:highlight>
                  <a:srgbClr val="FFFF00"/>
                </a:highlight>
              </a:rPr>
              <a:t>segurança</a:t>
            </a:r>
            <a:r>
              <a:rPr lang="pt-BR" sz="4800" b="1" dirty="0">
                <a:solidFill>
                  <a:schemeClr val="bg1"/>
                </a:solidFill>
              </a:rPr>
              <a:t> de funcionários e clientes?</a:t>
            </a:r>
          </a:p>
        </p:txBody>
      </p:sp>
    </p:spTree>
    <p:extLst>
      <p:ext uri="{BB962C8B-B14F-4D97-AF65-F5344CB8AC3E}">
        <p14:creationId xmlns:p14="http://schemas.microsoft.com/office/powerpoint/2010/main" val="816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FEDERAL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18/2020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II SAÚDE DO TRABALHADOR</a:t>
            </a:r>
          </a:p>
          <a:p>
            <a:endParaRPr lang="pt-BR" sz="2400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b- Aumento do espaçamento físico entre os colaboradores e maior divisão dos turnos de trabalho </a:t>
            </a:r>
          </a:p>
          <a:p>
            <a:endParaRPr lang="pt-BR" sz="2000" dirty="0">
              <a:solidFill>
                <a:schemeClr val="bg1"/>
              </a:solidFill>
            </a:endParaRPr>
          </a:p>
          <a:p>
            <a:pPr algn="just"/>
            <a:r>
              <a:rPr lang="pt-BR" sz="2800" dirty="0">
                <a:solidFill>
                  <a:schemeClr val="bg1"/>
                </a:solidFill>
              </a:rPr>
              <a:t>O risco de um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colaborador transmitir o COVID-19 </a:t>
            </a:r>
            <a:r>
              <a:rPr lang="pt-BR" sz="2800" dirty="0">
                <a:solidFill>
                  <a:schemeClr val="bg1"/>
                </a:solidFill>
              </a:rPr>
              <a:t>para outro depende da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distância entre eles, </a:t>
            </a:r>
            <a:r>
              <a:rPr lang="pt-BR" sz="2800" dirty="0">
                <a:solidFill>
                  <a:schemeClr val="bg1"/>
                </a:solidFill>
              </a:rPr>
              <a:t>da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duração da exposição </a:t>
            </a:r>
            <a:r>
              <a:rPr lang="pt-BR" sz="2800" dirty="0">
                <a:solidFill>
                  <a:schemeClr val="bg1"/>
                </a:solidFill>
              </a:rPr>
              <a:t>e da eficácia das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práticas de higiene </a:t>
            </a:r>
            <a:r>
              <a:rPr lang="pt-BR" sz="2800" dirty="0">
                <a:solidFill>
                  <a:schemeClr val="bg1"/>
                </a:solidFill>
              </a:rPr>
              <a:t>adotadas. Na medida do possível, recomenda-se que sejam feitas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mudanças</a:t>
            </a:r>
            <a:r>
              <a:rPr lang="pt-BR" sz="2800" dirty="0">
                <a:solidFill>
                  <a:schemeClr val="bg1"/>
                </a:solidFill>
              </a:rPr>
              <a:t> nos procedimentos de trabalho de forma a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aumentar o espaçamento físico entre os funcionários ou colaboradores</a:t>
            </a:r>
            <a:r>
              <a:rPr lang="pt-BR" sz="2800" dirty="0">
                <a:solidFill>
                  <a:schemeClr val="bg1"/>
                </a:solidFill>
              </a:rPr>
              <a:t>, atendendo as recomendações de </a:t>
            </a:r>
            <a:r>
              <a:rPr lang="pt-BR" sz="2800" dirty="0">
                <a:solidFill>
                  <a:schemeClr val="bg1"/>
                </a:solidFill>
                <a:highlight>
                  <a:srgbClr val="FFFF00"/>
                </a:highlight>
              </a:rPr>
              <a:t>separação mínima de 1 metro. </a:t>
            </a:r>
          </a:p>
        </p:txBody>
      </p:sp>
    </p:spTree>
    <p:extLst>
      <p:ext uri="{BB962C8B-B14F-4D97-AF65-F5344CB8AC3E}">
        <p14:creationId xmlns:p14="http://schemas.microsoft.com/office/powerpoint/2010/main" val="210748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066D7786-3AE8-49AE-8AD6-CA2B6469B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165580" y="2176478"/>
            <a:ext cx="6893256" cy="256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C3DE706-270A-401C-B8D4-0E6317E26345}"/>
              </a:ext>
            </a:extLst>
          </p:cNvPr>
          <p:cNvSpPr txBox="1"/>
          <p:nvPr/>
        </p:nvSpPr>
        <p:spPr>
          <a:xfrm>
            <a:off x="2752723" y="132080"/>
            <a:ext cx="919162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LEGISLAÇÃO FEDERAL</a:t>
            </a:r>
          </a:p>
          <a:p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 18/2020</a:t>
            </a:r>
            <a:endParaRPr lang="pt-BR" sz="3200" dirty="0">
              <a:solidFill>
                <a:schemeClr val="bg1"/>
              </a:solidFill>
            </a:endParaRPr>
          </a:p>
          <a:p>
            <a:endParaRPr lang="pt-BR" sz="2000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II SAÚDE DO TRABALHADOR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2400" b="1" dirty="0">
                <a:solidFill>
                  <a:schemeClr val="bg1"/>
                </a:solidFill>
              </a:rPr>
              <a:t>b- Aumento do espaçamento físico entre os colaboradores e maior divisão dos turnos de trabalho </a:t>
            </a:r>
          </a:p>
          <a:p>
            <a:pPr algn="just"/>
            <a:endParaRPr lang="pt-BR" sz="2000" b="1" dirty="0">
              <a:solidFill>
                <a:schemeClr val="bg1"/>
              </a:solidFill>
            </a:endParaRPr>
          </a:p>
          <a:p>
            <a:pPr algn="just"/>
            <a:r>
              <a:rPr lang="pt-BR" sz="2400" dirty="0">
                <a:solidFill>
                  <a:schemeClr val="bg1"/>
                </a:solidFill>
              </a:rPr>
              <a:t>No entanto, sabe-se que o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desenho de algumas instalações </a:t>
            </a:r>
            <a:r>
              <a:rPr lang="pt-BR" sz="2400" dirty="0">
                <a:solidFill>
                  <a:schemeClr val="bg1"/>
                </a:solidFill>
              </a:rPr>
              <a:t>ou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equipamentos</a:t>
            </a: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não permitem</a:t>
            </a:r>
            <a:r>
              <a:rPr lang="pt-BR" sz="2400" dirty="0">
                <a:solidFill>
                  <a:schemeClr val="bg1"/>
                </a:solidFill>
              </a:rPr>
              <a:t> garantir o esse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distanciamento</a:t>
            </a:r>
            <a:r>
              <a:rPr lang="pt-BR" sz="2400" dirty="0">
                <a:solidFill>
                  <a:schemeClr val="bg1"/>
                </a:solidFill>
              </a:rPr>
              <a:t> de, no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mínimo, 1m entre pessoas</a:t>
            </a:r>
            <a:r>
              <a:rPr lang="pt-BR" sz="2400" dirty="0">
                <a:solidFill>
                  <a:schemeClr val="bg1"/>
                </a:solidFill>
              </a:rPr>
              <a:t>.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Quando não for possível </a:t>
            </a:r>
            <a:r>
              <a:rPr lang="pt-BR" sz="2400" dirty="0">
                <a:solidFill>
                  <a:schemeClr val="bg1"/>
                </a:solidFill>
              </a:rPr>
              <a:t>que os funcionários mantenham o distanciamento, devem ser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reforçadas práticas de higiene eficazes</a:t>
            </a:r>
            <a:r>
              <a:rPr lang="pt-BR" sz="2400" dirty="0">
                <a:solidFill>
                  <a:schemeClr val="bg1"/>
                </a:solidFill>
              </a:rPr>
              <a:t> para reduzir a chance de disseminação do vírus. A empresa pode avaliar também a possibilidade de </a:t>
            </a:r>
            <a:r>
              <a:rPr lang="pt-BR" sz="2400" dirty="0">
                <a:solidFill>
                  <a:schemeClr val="bg1"/>
                </a:solidFill>
                <a:highlight>
                  <a:srgbClr val="FFFF00"/>
                </a:highlight>
              </a:rPr>
              <a:t>aumentar os turnos de trabalho</a:t>
            </a:r>
            <a:r>
              <a:rPr lang="pt-BR" sz="2400" dirty="0">
                <a:solidFill>
                  <a:schemeClr val="bg1"/>
                </a:solidFill>
              </a:rPr>
              <a:t>, reduzindo o número de funcionários em cada um, reduzindo os riscos de disseminação e resguardando as equipes em caso de ocorrência de COVID-19</a:t>
            </a:r>
          </a:p>
        </p:txBody>
      </p:sp>
    </p:spTree>
    <p:extLst>
      <p:ext uri="{BB962C8B-B14F-4D97-AF65-F5344CB8AC3E}">
        <p14:creationId xmlns:p14="http://schemas.microsoft.com/office/powerpoint/2010/main" val="232870384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2299</Words>
  <Application>Microsoft Office PowerPoint</Application>
  <PresentationFormat>Widescreen</PresentationFormat>
  <Paragraphs>416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2" baseType="lpstr">
      <vt:lpstr>Arial</vt:lpstr>
      <vt:lpstr>Courier New</vt:lpstr>
      <vt:lpstr>Gill Sans MT</vt:lpstr>
      <vt:lpstr>Walbaum Display</vt:lpstr>
      <vt:lpstr>3DFloatVTI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renatamonteiro@uol.com.br</dc:creator>
  <cp:lastModifiedBy>renatamonteiro@uol.com.br</cp:lastModifiedBy>
  <cp:revision>3</cp:revision>
  <dcterms:created xsi:type="dcterms:W3CDTF">2020-08-06T21:13:29Z</dcterms:created>
  <dcterms:modified xsi:type="dcterms:W3CDTF">2020-09-10T12:17:03Z</dcterms:modified>
</cp:coreProperties>
</file>